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22"/>
  </p:notesMasterIdLst>
  <p:handoutMasterIdLst>
    <p:handoutMasterId r:id="rId23"/>
  </p:handoutMasterIdLst>
  <p:sldIdLst>
    <p:sldId id="257" r:id="rId2"/>
    <p:sldId id="266" r:id="rId3"/>
    <p:sldId id="281" r:id="rId4"/>
    <p:sldId id="267" r:id="rId5"/>
    <p:sldId id="270" r:id="rId6"/>
    <p:sldId id="264" r:id="rId7"/>
    <p:sldId id="271" r:id="rId8"/>
    <p:sldId id="280" r:id="rId9"/>
    <p:sldId id="272" r:id="rId10"/>
    <p:sldId id="262" r:id="rId11"/>
    <p:sldId id="263" r:id="rId12"/>
    <p:sldId id="269" r:id="rId13"/>
    <p:sldId id="258" r:id="rId14"/>
    <p:sldId id="274" r:id="rId15"/>
    <p:sldId id="276" r:id="rId16"/>
    <p:sldId id="260" r:id="rId17"/>
    <p:sldId id="277" r:id="rId18"/>
    <p:sldId id="265" r:id="rId19"/>
    <p:sldId id="278" r:id="rId20"/>
    <p:sldId id="279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00CC66"/>
    <a:srgbClr val="008000"/>
    <a:srgbClr val="00447F"/>
    <a:srgbClr val="F5770F"/>
    <a:srgbClr val="7E542A"/>
    <a:srgbClr val="996633"/>
    <a:srgbClr val="385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3" autoAdjust="0"/>
    <p:restoredTop sz="73134" autoAdjust="0"/>
  </p:normalViewPr>
  <p:slideViewPr>
    <p:cSldViewPr snapToGrid="0">
      <p:cViewPr varScale="1">
        <p:scale>
          <a:sx n="148" d="100"/>
          <a:sy n="148" d="100"/>
        </p:scale>
        <p:origin x="275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6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l Rabb" userId="3edf06299a4717ec" providerId="LiveId" clId="{C3B07BE5-5B73-494C-B9D0-FC4F75EDF61A}"/>
    <pc:docChg chg="custSel addSld delSld modSld modMainMaster">
      <pc:chgData name="Kal Rabb" userId="3edf06299a4717ec" providerId="LiveId" clId="{C3B07BE5-5B73-494C-B9D0-FC4F75EDF61A}" dt="2018-06-18T14:38:27.242" v="579" actId="14100"/>
      <pc:docMkLst>
        <pc:docMk/>
      </pc:docMkLst>
      <pc:sldChg chg="modSp add">
        <pc:chgData name="Kal Rabb" userId="3edf06299a4717ec" providerId="LiveId" clId="{C3B07BE5-5B73-494C-B9D0-FC4F75EDF61A}" dt="2018-06-17T20:37:09.486" v="35" actId="2696"/>
        <pc:sldMkLst>
          <pc:docMk/>
          <pc:sldMk cId="3424381939" sldId="258"/>
        </pc:sldMkLst>
        <pc:spChg chg="mod">
          <ac:chgData name="Kal Rabb" userId="3edf06299a4717ec" providerId="LiveId" clId="{C3B07BE5-5B73-494C-B9D0-FC4F75EDF61A}" dt="2018-06-17T20:37:06.585" v="34" actId="1076"/>
          <ac:spMkLst>
            <pc:docMk/>
            <pc:sldMk cId="3424381939" sldId="258"/>
            <ac:spMk id="5" creationId="{AAA53462-A001-469E-B432-3AAB7C9EC8B2}"/>
          </ac:spMkLst>
        </pc:spChg>
        <pc:graphicFrameChg chg="mod">
          <ac:chgData name="Kal Rabb" userId="3edf06299a4717ec" providerId="LiveId" clId="{C3B07BE5-5B73-494C-B9D0-FC4F75EDF61A}" dt="2018-06-17T20:37:09.486" v="35" actId="2696"/>
          <ac:graphicFrameMkLst>
            <pc:docMk/>
            <pc:sldMk cId="3424381939" sldId="258"/>
            <ac:graphicFrameMk id="4" creationId="{C351F437-DCBD-4A67-A4F8-0DC20B10FCE6}"/>
          </ac:graphicFrameMkLst>
        </pc:graphicFrameChg>
      </pc:sldChg>
      <pc:sldChg chg="add">
        <pc:chgData name="Kal Rabb" userId="3edf06299a4717ec" providerId="LiveId" clId="{C3B07BE5-5B73-494C-B9D0-FC4F75EDF61A}" dt="2018-06-17T20:37:47.293" v="36" actId="2696"/>
        <pc:sldMkLst>
          <pc:docMk/>
          <pc:sldMk cId="696038944" sldId="259"/>
        </pc:sldMkLst>
      </pc:sldChg>
      <pc:sldChg chg="add">
        <pc:chgData name="Kal Rabb" userId="3edf06299a4717ec" providerId="LiveId" clId="{C3B07BE5-5B73-494C-B9D0-FC4F75EDF61A}" dt="2018-06-17T20:39:34.226" v="37" actId="2696"/>
        <pc:sldMkLst>
          <pc:docMk/>
          <pc:sldMk cId="2525599874" sldId="260"/>
        </pc:sldMkLst>
      </pc:sldChg>
      <pc:sldChg chg="modSp add">
        <pc:chgData name="Kal Rabb" userId="3edf06299a4717ec" providerId="LiveId" clId="{C3B07BE5-5B73-494C-B9D0-FC4F75EDF61A}" dt="2018-06-17T20:40:47.498" v="42" actId="404"/>
        <pc:sldMkLst>
          <pc:docMk/>
          <pc:sldMk cId="1630166091" sldId="261"/>
        </pc:sldMkLst>
        <pc:graphicFrameChg chg="mod">
          <ac:chgData name="Kal Rabb" userId="3edf06299a4717ec" providerId="LiveId" clId="{C3B07BE5-5B73-494C-B9D0-FC4F75EDF61A}" dt="2018-06-17T20:40:47.498" v="42" actId="404"/>
          <ac:graphicFrameMkLst>
            <pc:docMk/>
            <pc:sldMk cId="1630166091" sldId="261"/>
            <ac:graphicFrameMk id="4" creationId="{EA1454F7-BB92-42F2-B269-F7DF1D307B42}"/>
          </ac:graphicFrameMkLst>
        </pc:graphicFrameChg>
      </pc:sldChg>
      <pc:sldChg chg="modSp add">
        <pc:chgData name="Kal Rabb" userId="3edf06299a4717ec" providerId="LiveId" clId="{C3B07BE5-5B73-494C-B9D0-FC4F75EDF61A}" dt="2018-06-17T20:41:12.950" v="50" actId="403"/>
        <pc:sldMkLst>
          <pc:docMk/>
          <pc:sldMk cId="2833553703" sldId="262"/>
        </pc:sldMkLst>
        <pc:graphicFrameChg chg="mod modGraphic">
          <ac:chgData name="Kal Rabb" userId="3edf06299a4717ec" providerId="LiveId" clId="{C3B07BE5-5B73-494C-B9D0-FC4F75EDF61A}" dt="2018-06-17T20:41:12.950" v="50" actId="403"/>
          <ac:graphicFrameMkLst>
            <pc:docMk/>
            <pc:sldMk cId="2833553703" sldId="262"/>
            <ac:graphicFrameMk id="4" creationId="{C9FDF401-81E6-410B-822E-ABD43ED6FE92}"/>
          </ac:graphicFrameMkLst>
        </pc:graphicFrameChg>
      </pc:sldChg>
      <pc:sldChg chg="add">
        <pc:chgData name="Kal Rabb" userId="3edf06299a4717ec" providerId="LiveId" clId="{C3B07BE5-5B73-494C-B9D0-FC4F75EDF61A}" dt="2018-06-17T20:39:34.226" v="37" actId="2696"/>
        <pc:sldMkLst>
          <pc:docMk/>
          <pc:sldMk cId="506687723" sldId="263"/>
        </pc:sldMkLst>
      </pc:sldChg>
      <pc:sldChg chg="addSp modSp add modAnim">
        <pc:chgData name="Kal Rabb" userId="3edf06299a4717ec" providerId="LiveId" clId="{C3B07BE5-5B73-494C-B9D0-FC4F75EDF61A}" dt="2018-06-17T20:42:20.232" v="88" actId="2696"/>
        <pc:sldMkLst>
          <pc:docMk/>
          <pc:sldMk cId="285287564" sldId="264"/>
        </pc:sldMkLst>
        <pc:spChg chg="mod">
          <ac:chgData name="Kal Rabb" userId="3edf06299a4717ec" providerId="LiveId" clId="{C3B07BE5-5B73-494C-B9D0-FC4F75EDF61A}" dt="2018-06-17T20:41:36.605" v="57" actId="403"/>
          <ac:spMkLst>
            <pc:docMk/>
            <pc:sldMk cId="285287564" sldId="264"/>
            <ac:spMk id="3" creationId="{80289DBD-8079-485D-AB90-4B67669ECCD5}"/>
          </ac:spMkLst>
        </pc:spChg>
        <pc:spChg chg="add mod">
          <ac:chgData name="Kal Rabb" userId="3edf06299a4717ec" providerId="LiveId" clId="{C3B07BE5-5B73-494C-B9D0-FC4F75EDF61A}" dt="2018-06-17T20:42:04.070" v="87" actId="403"/>
          <ac:spMkLst>
            <pc:docMk/>
            <pc:sldMk cId="285287564" sldId="264"/>
            <ac:spMk id="4" creationId="{C25E001A-5085-48AA-83FB-AF19BB5B921A}"/>
          </ac:spMkLst>
        </pc:spChg>
      </pc:sldChg>
      <pc:sldChg chg="modSp del">
        <pc:chgData name="Kal Rabb" userId="3edf06299a4717ec" providerId="LiveId" clId="{C3B07BE5-5B73-494C-B9D0-FC4F75EDF61A}" dt="2018-06-17T20:36:25.177" v="27" actId="2696"/>
        <pc:sldMkLst>
          <pc:docMk/>
          <pc:sldMk cId="0" sldId="337"/>
        </pc:sldMkLst>
        <pc:spChg chg="mod">
          <ac:chgData name="Kal Rabb" userId="3edf06299a4717ec" providerId="LiveId" clId="{C3B07BE5-5B73-494C-B9D0-FC4F75EDF61A}" dt="2018-06-17T20:32:19.576" v="1" actId="27636"/>
          <ac:spMkLst>
            <pc:docMk/>
            <pc:sldMk cId="0" sldId="337"/>
            <ac:spMk id="6146" creationId="{9EB60A2C-9153-4B55-9808-158619D8584A}"/>
          </ac:spMkLst>
        </pc:spChg>
      </pc:sldChg>
      <pc:sldChg chg="modSp">
        <pc:chgData name="Kal Rabb" userId="3edf06299a4717ec" providerId="LiveId" clId="{C3B07BE5-5B73-494C-B9D0-FC4F75EDF61A}" dt="2018-06-17T20:32:58.568" v="16" actId="27636"/>
        <pc:sldMkLst>
          <pc:docMk/>
          <pc:sldMk cId="0" sldId="384"/>
        </pc:sldMkLst>
        <pc:spChg chg="mod">
          <ac:chgData name="Kal Rabb" userId="3edf06299a4717ec" providerId="LiveId" clId="{C3B07BE5-5B73-494C-B9D0-FC4F75EDF61A}" dt="2018-06-17T20:32:58.568" v="16" actId="27636"/>
          <ac:spMkLst>
            <pc:docMk/>
            <pc:sldMk cId="0" sldId="384"/>
            <ac:spMk id="4098" creationId="{638BF29F-A84B-4C34-B62C-EA50DA15847D}"/>
          </ac:spMkLst>
        </pc:spChg>
        <pc:spChg chg="mod">
          <ac:chgData name="Kal Rabb" userId="3edf06299a4717ec" providerId="LiveId" clId="{C3B07BE5-5B73-494C-B9D0-FC4F75EDF61A}" dt="2018-06-17T20:32:29.078" v="15" actId="20577"/>
          <ac:spMkLst>
            <pc:docMk/>
            <pc:sldMk cId="0" sldId="384"/>
            <ac:spMk id="4099" creationId="{25717880-867A-4B2F-AE0D-F0ACA66A98B8}"/>
          </ac:spMkLst>
        </pc:spChg>
      </pc:sldChg>
      <pc:sldChg chg="modSp del">
        <pc:chgData name="Kal Rabb" userId="3edf06299a4717ec" providerId="LiveId" clId="{C3B07BE5-5B73-494C-B9D0-FC4F75EDF61A}" dt="2018-06-17T20:42:33.052" v="89" actId="2696"/>
        <pc:sldMkLst>
          <pc:docMk/>
          <pc:sldMk cId="0" sldId="385"/>
        </pc:sldMkLst>
        <pc:spChg chg="mod">
          <ac:chgData name="Kal Rabb" userId="3edf06299a4717ec" providerId="LiveId" clId="{C3B07BE5-5B73-494C-B9D0-FC4F75EDF61A}" dt="2018-06-17T20:32:19.712" v="3" actId="27636"/>
          <ac:spMkLst>
            <pc:docMk/>
            <pc:sldMk cId="0" sldId="385"/>
            <ac:spMk id="8194" creationId="{D6878E15-B548-4EA2-8152-9A0E8E51B0D1}"/>
          </ac:spMkLst>
        </pc:spChg>
      </pc:sldChg>
      <pc:sldChg chg="modSp del">
        <pc:chgData name="Kal Rabb" userId="3edf06299a4717ec" providerId="LiveId" clId="{C3B07BE5-5B73-494C-B9D0-FC4F75EDF61A}" dt="2018-06-17T20:42:48.175" v="93" actId="2696"/>
        <pc:sldMkLst>
          <pc:docMk/>
          <pc:sldMk cId="0" sldId="386"/>
        </pc:sldMkLst>
        <pc:spChg chg="mod">
          <ac:chgData name="Kal Rabb" userId="3edf06299a4717ec" providerId="LiveId" clId="{C3B07BE5-5B73-494C-B9D0-FC4F75EDF61A}" dt="2018-06-17T20:32:19.844" v="9" actId="27636"/>
          <ac:spMkLst>
            <pc:docMk/>
            <pc:sldMk cId="0" sldId="386"/>
            <ac:spMk id="4099" creationId="{A932CC5E-7299-4810-BCA8-0F487EB0A9A2}"/>
          </ac:spMkLst>
        </pc:spChg>
        <pc:spChg chg="mod">
          <ac:chgData name="Kal Rabb" userId="3edf06299a4717ec" providerId="LiveId" clId="{C3B07BE5-5B73-494C-B9D0-FC4F75EDF61A}" dt="2018-06-17T20:32:19.826" v="8" actId="27636"/>
          <ac:spMkLst>
            <pc:docMk/>
            <pc:sldMk cId="0" sldId="386"/>
            <ac:spMk id="12290" creationId="{4498A4C0-6BC6-49FF-9783-7946B69DA4C9}"/>
          </ac:spMkLst>
        </pc:spChg>
      </pc:sldChg>
      <pc:sldChg chg="modSp del">
        <pc:chgData name="Kal Rabb" userId="3edf06299a4717ec" providerId="LiveId" clId="{C3B07BE5-5B73-494C-B9D0-FC4F75EDF61A}" dt="2018-06-17T20:42:45.967" v="92" actId="2696"/>
        <pc:sldMkLst>
          <pc:docMk/>
          <pc:sldMk cId="0" sldId="391"/>
        </pc:sldMkLst>
        <pc:spChg chg="mod">
          <ac:chgData name="Kal Rabb" userId="3edf06299a4717ec" providerId="LiveId" clId="{C3B07BE5-5B73-494C-B9D0-FC4F75EDF61A}" dt="2018-06-17T20:32:19.797" v="7" actId="27636"/>
          <ac:spMkLst>
            <pc:docMk/>
            <pc:sldMk cId="0" sldId="391"/>
            <ac:spMk id="11266" creationId="{18C1B5D2-1B8B-443C-9AE3-41782B58DB5E}"/>
          </ac:spMkLst>
        </pc:spChg>
      </pc:sldChg>
      <pc:sldChg chg="modSp del">
        <pc:chgData name="Kal Rabb" userId="3edf06299a4717ec" providerId="LiveId" clId="{C3B07BE5-5B73-494C-B9D0-FC4F75EDF61A}" dt="2018-06-17T20:42:49.592" v="94" actId="2696"/>
        <pc:sldMkLst>
          <pc:docMk/>
          <pc:sldMk cId="0" sldId="392"/>
        </pc:sldMkLst>
        <pc:spChg chg="mod">
          <ac:chgData name="Kal Rabb" userId="3edf06299a4717ec" providerId="LiveId" clId="{C3B07BE5-5B73-494C-B9D0-FC4F75EDF61A}" dt="2018-06-17T20:32:19.846" v="10" actId="27636"/>
          <ac:spMkLst>
            <pc:docMk/>
            <pc:sldMk cId="0" sldId="392"/>
            <ac:spMk id="13314" creationId="{14175FDF-CFD1-46BE-8002-C4E804BC5926}"/>
          </ac:spMkLst>
        </pc:spChg>
      </pc:sldChg>
      <pc:sldChg chg="modSp">
        <pc:chgData name="Kal Rabb" userId="3edf06299a4717ec" providerId="LiveId" clId="{C3B07BE5-5B73-494C-B9D0-FC4F75EDF61A}" dt="2018-06-17T20:35:50.653" v="25" actId="1076"/>
        <pc:sldMkLst>
          <pc:docMk/>
          <pc:sldMk cId="0" sldId="395"/>
        </pc:sldMkLst>
        <pc:spChg chg="mod">
          <ac:chgData name="Kal Rabb" userId="3edf06299a4717ec" providerId="LiveId" clId="{C3B07BE5-5B73-494C-B9D0-FC4F75EDF61A}" dt="2018-06-17T20:35:50.653" v="25" actId="1076"/>
          <ac:spMkLst>
            <pc:docMk/>
            <pc:sldMk cId="0" sldId="395"/>
            <ac:spMk id="3" creationId="{5CAAA58B-04C6-4C72-824F-F2D459764B86}"/>
          </ac:spMkLst>
        </pc:spChg>
        <pc:spChg chg="mod">
          <ac:chgData name="Kal Rabb" userId="3edf06299a4717ec" providerId="LiveId" clId="{C3B07BE5-5B73-494C-B9D0-FC4F75EDF61A}" dt="2018-06-17T20:35:34.862" v="22" actId="14100"/>
          <ac:spMkLst>
            <pc:docMk/>
            <pc:sldMk cId="0" sldId="395"/>
            <ac:spMk id="5122" creationId="{9266AC54-E876-41CE-9C38-F662083040CF}"/>
          </ac:spMkLst>
        </pc:spChg>
      </pc:sldChg>
      <pc:sldChg chg="modSp del">
        <pc:chgData name="Kal Rabb" userId="3edf06299a4717ec" providerId="LiveId" clId="{C3B07BE5-5B73-494C-B9D0-FC4F75EDF61A}" dt="2018-06-17T20:42:39.291" v="90" actId="2696"/>
        <pc:sldMkLst>
          <pc:docMk/>
          <pc:sldMk cId="0" sldId="396"/>
        </pc:sldMkLst>
        <pc:spChg chg="mod">
          <ac:chgData name="Kal Rabb" userId="3edf06299a4717ec" providerId="LiveId" clId="{C3B07BE5-5B73-494C-B9D0-FC4F75EDF61A}" dt="2018-06-17T20:32:19.737" v="4" actId="27636"/>
          <ac:spMkLst>
            <pc:docMk/>
            <pc:sldMk cId="0" sldId="396"/>
            <ac:spMk id="9218" creationId="{F6FD9963-0973-4F1D-ACD0-FCCCD603196B}"/>
          </ac:spMkLst>
        </pc:spChg>
      </pc:sldChg>
      <pc:sldChg chg="modSp del">
        <pc:chgData name="Kal Rabb" userId="3edf06299a4717ec" providerId="LiveId" clId="{C3B07BE5-5B73-494C-B9D0-FC4F75EDF61A}" dt="2018-06-17T20:42:41.433" v="91" actId="2696"/>
        <pc:sldMkLst>
          <pc:docMk/>
          <pc:sldMk cId="0" sldId="397"/>
        </pc:sldMkLst>
        <pc:spChg chg="mod">
          <ac:chgData name="Kal Rabb" userId="3edf06299a4717ec" providerId="LiveId" clId="{C3B07BE5-5B73-494C-B9D0-FC4F75EDF61A}" dt="2018-06-17T20:32:19.778" v="6" actId="27636"/>
          <ac:spMkLst>
            <pc:docMk/>
            <pc:sldMk cId="0" sldId="397"/>
            <ac:spMk id="3" creationId="{451EC4E6-DA23-42B2-8AFD-DA9257192519}"/>
          </ac:spMkLst>
        </pc:spChg>
        <pc:spChg chg="mod">
          <ac:chgData name="Kal Rabb" userId="3edf06299a4717ec" providerId="LiveId" clId="{C3B07BE5-5B73-494C-B9D0-FC4F75EDF61A}" dt="2018-06-17T20:32:19.753" v="5" actId="27636"/>
          <ac:spMkLst>
            <pc:docMk/>
            <pc:sldMk cId="0" sldId="397"/>
            <ac:spMk id="10242" creationId="{1F7DDA2D-D168-418C-A360-DCFF837ED072}"/>
          </ac:spMkLst>
        </pc:spChg>
      </pc:sldChg>
      <pc:sldChg chg="modSp">
        <pc:chgData name="Kal Rabb" userId="3edf06299a4717ec" providerId="LiveId" clId="{C3B07BE5-5B73-494C-B9D0-FC4F75EDF61A}" dt="2018-06-17T20:32:19.873" v="11" actId="27636"/>
        <pc:sldMkLst>
          <pc:docMk/>
          <pc:sldMk cId="0" sldId="398"/>
        </pc:sldMkLst>
        <pc:spChg chg="mod">
          <ac:chgData name="Kal Rabb" userId="3edf06299a4717ec" providerId="LiveId" clId="{C3B07BE5-5B73-494C-B9D0-FC4F75EDF61A}" dt="2018-06-17T20:32:19.873" v="11" actId="27636"/>
          <ac:spMkLst>
            <pc:docMk/>
            <pc:sldMk cId="0" sldId="398"/>
            <ac:spMk id="14338" creationId="{8BF40A20-B4BC-4640-B46B-921FACD6501D}"/>
          </ac:spMkLst>
        </pc:spChg>
      </pc:sldChg>
      <pc:sldChg chg="modSp">
        <pc:chgData name="Kal Rabb" userId="3edf06299a4717ec" providerId="LiveId" clId="{C3B07BE5-5B73-494C-B9D0-FC4F75EDF61A}" dt="2018-06-17T20:40:06.207" v="40" actId="27636"/>
        <pc:sldMkLst>
          <pc:docMk/>
          <pc:sldMk cId="0" sldId="399"/>
        </pc:sldMkLst>
        <pc:spChg chg="mod">
          <ac:chgData name="Kal Rabb" userId="3edf06299a4717ec" providerId="LiveId" clId="{C3B07BE5-5B73-494C-B9D0-FC4F75EDF61A}" dt="2018-06-17T20:40:06.207" v="40" actId="27636"/>
          <ac:spMkLst>
            <pc:docMk/>
            <pc:sldMk cId="0" sldId="399"/>
            <ac:spMk id="7170" creationId="{013FAA4E-1015-44D5-BCC5-0D7CAFC96AF1}"/>
          </ac:spMkLst>
        </pc:spChg>
        <pc:picChg chg="mod">
          <ac:chgData name="Kal Rabb" userId="3edf06299a4717ec" providerId="LiveId" clId="{C3B07BE5-5B73-494C-B9D0-FC4F75EDF61A}" dt="2018-06-17T20:40:01.428" v="38" actId="1076"/>
          <ac:picMkLst>
            <pc:docMk/>
            <pc:sldMk cId="0" sldId="399"/>
            <ac:picMk id="7171" creationId="{F1F2E943-F847-4629-9763-50A12A7AC49C}"/>
          </ac:picMkLst>
        </pc:picChg>
      </pc:sldChg>
      <pc:sldChg chg="addSp delSp modSp add">
        <pc:chgData name="Kal Rabb" userId="3edf06299a4717ec" providerId="LiveId" clId="{C3B07BE5-5B73-494C-B9D0-FC4F75EDF61A}" dt="2018-06-18T14:38:27.242" v="579" actId="14100"/>
        <pc:sldMkLst>
          <pc:docMk/>
          <pc:sldMk cId="3606788917" sldId="400"/>
        </pc:sldMkLst>
        <pc:spChg chg="mod">
          <ac:chgData name="Kal Rabb" userId="3edf06299a4717ec" providerId="LiveId" clId="{C3B07BE5-5B73-494C-B9D0-FC4F75EDF61A}" dt="2018-06-18T14:37:23.522" v="468" actId="5793"/>
          <ac:spMkLst>
            <pc:docMk/>
            <pc:sldMk cId="3606788917" sldId="400"/>
            <ac:spMk id="2" creationId="{0F8F9E44-BEFB-4E6A-9DC7-C1219C5C2993}"/>
          </ac:spMkLst>
        </pc:spChg>
        <pc:spChg chg="del">
          <ac:chgData name="Kal Rabb" userId="3edf06299a4717ec" providerId="LiveId" clId="{C3B07BE5-5B73-494C-B9D0-FC4F75EDF61A}" dt="2018-06-18T14:31:50.415" v="96" actId="1032"/>
          <ac:spMkLst>
            <pc:docMk/>
            <pc:sldMk cId="3606788917" sldId="400"/>
            <ac:spMk id="3" creationId="{D58114DF-3785-49E2-A356-CF3687E0F1E0}"/>
          </ac:spMkLst>
        </pc:spChg>
        <pc:spChg chg="add mod">
          <ac:chgData name="Kal Rabb" userId="3edf06299a4717ec" providerId="LiveId" clId="{C3B07BE5-5B73-494C-B9D0-FC4F75EDF61A}" dt="2018-06-18T14:37:43.187" v="498" actId="14100"/>
          <ac:spMkLst>
            <pc:docMk/>
            <pc:sldMk cId="3606788917" sldId="400"/>
            <ac:spMk id="5" creationId="{D67F5182-AEA5-471F-9906-F9506889CAC8}"/>
          </ac:spMkLst>
        </pc:spChg>
        <pc:spChg chg="add mod">
          <ac:chgData name="Kal Rabb" userId="3edf06299a4717ec" providerId="LiveId" clId="{C3B07BE5-5B73-494C-B9D0-FC4F75EDF61A}" dt="2018-06-18T14:38:27.242" v="579" actId="14100"/>
          <ac:spMkLst>
            <pc:docMk/>
            <pc:sldMk cId="3606788917" sldId="400"/>
            <ac:spMk id="6" creationId="{B874EF5D-9B97-4B8D-BE3B-3FFBDF2B7D46}"/>
          </ac:spMkLst>
        </pc:spChg>
        <pc:graphicFrameChg chg="add mod">
          <ac:chgData name="Kal Rabb" userId="3edf06299a4717ec" providerId="LiveId" clId="{C3B07BE5-5B73-494C-B9D0-FC4F75EDF61A}" dt="2018-06-18T14:37:13.203" v="436" actId="1076"/>
          <ac:graphicFrameMkLst>
            <pc:docMk/>
            <pc:sldMk cId="3606788917" sldId="400"/>
            <ac:graphicFrameMk id="4" creationId="{59D3ACDA-59E6-41F0-AF7D-0E226E78DA41}"/>
          </ac:graphicFrameMkLst>
        </pc:graphicFrameChg>
      </pc:sldChg>
      <pc:sldMasterChg chg="addSp">
        <pc:chgData name="Kal Rabb" userId="3edf06299a4717ec" providerId="LiveId" clId="{C3B07BE5-5B73-494C-B9D0-FC4F75EDF61A}" dt="2018-06-17T20:32:18.916" v="0" actId="2696"/>
        <pc:sldMasterMkLst>
          <pc:docMk/>
          <pc:sldMasterMk cId="147790468" sldId="2147483661"/>
        </pc:sldMasterMkLst>
        <pc:picChg chg="add">
          <ac:chgData name="Kal Rabb" userId="3edf06299a4717ec" providerId="LiveId" clId="{C3B07BE5-5B73-494C-B9D0-FC4F75EDF61A}" dt="2018-06-17T20:32:18.916" v="0" actId="2696"/>
          <ac:picMkLst>
            <pc:docMk/>
            <pc:sldMasterMk cId="147790468" sldId="2147483661"/>
            <ac:picMk id="11" creationId="{DE406D99-D4A0-45EE-84F1-503EAC6BE4E5}"/>
          </ac:picMkLst>
        </pc:pic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936747EA-CF08-4F86-AAE6-E4E3F132462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Times New Roman" pitchFamily="-107" charset="0"/>
                <a:ea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1E1AD253-A247-4840-AA7A-E368F62C63E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-107" charset="0"/>
                <a:ea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DD4A3570-0E2E-45CD-8B7F-CCA9A59FD3A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Times New Roman" pitchFamily="-107" charset="0"/>
                <a:ea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C12088AD-4F66-4A44-91E9-55072E17ABA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4AB3414-F9CC-4739-B33C-3008749316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24621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F938FF31-6DEE-44BF-88F2-DC98FFEBB10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2B73DF5F-DB51-4D39-94B2-2D51094EE3D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9CCCBDDE-7F2C-44E2-B4A6-D166BF6AD2A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7" name="Rectangle 5">
            <a:extLst>
              <a:ext uri="{FF2B5EF4-FFF2-40B4-BE49-F238E27FC236}">
                <a16:creationId xmlns:a16="http://schemas.microsoft.com/office/drawing/2014/main" id="{4C246665-24DB-4387-9290-3D77AFC1A35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438" name="Rectangle 6">
            <a:extLst>
              <a:ext uri="{FF2B5EF4-FFF2-40B4-BE49-F238E27FC236}">
                <a16:creationId xmlns:a16="http://schemas.microsoft.com/office/drawing/2014/main" id="{3D635D2D-2374-4FC1-9CC9-775E77C9A6D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7">
            <a:extLst>
              <a:ext uri="{FF2B5EF4-FFF2-40B4-BE49-F238E27FC236}">
                <a16:creationId xmlns:a16="http://schemas.microsoft.com/office/drawing/2014/main" id="{B83BB438-9424-4D98-BA9E-AE4567FFB6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72534F2-6FF8-42C7-B200-CB801DE8EC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34872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Push content closer to consumer – reduce latency and performance</a:t>
            </a:r>
          </a:p>
          <a:p>
            <a:endParaRPr lang="en-US" dirty="0"/>
          </a:p>
          <a:p>
            <a:r>
              <a:rPr lang="en-US" dirty="0"/>
              <a:t>Risks – security, servers residing outside your direct sphere of influence</a:t>
            </a:r>
          </a:p>
          <a:p>
            <a:r>
              <a:rPr lang="en-US" dirty="0"/>
              <a:t>         -- Synchronization problems, not so much a problem for a video, but potential issue for gaming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2534F2-6FF8-42C7-B200-CB801DE8EC7E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4253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2022Q3:  223 million subscribers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2534F2-6FF8-42C7-B200-CB801DE8EC7E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8011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2021 – video accounted for 53.72% of downstream traffic.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2534F2-6FF8-42C7-B200-CB801DE8EC7E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0262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Luc Vincent – Google, pioneered Street 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2534F2-6FF8-42C7-B200-CB801DE8EC7E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2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CAGR = Compound Annual Growth 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2534F2-6FF8-42C7-B200-CB801DE8EC7E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2090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Issues to think about – Security &amp; data synchronization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2534F2-6FF8-42C7-B200-CB801DE8EC7E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7847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8726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096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531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28D29-1ECB-41DF-951B-2A23F95AD026}" type="datetimeFigureOut">
              <a:rPr lang="en-US" dirty="0"/>
              <a:t>11/20/2024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762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2327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737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392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632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11/20/2024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341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11/20/2024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082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12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790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atlantic.com/technology/archive/2012/09/how-google-builds-its-maps-and-what-it-means-for-the-future-of-everything/261913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searchgate.net/publication/314101893_A_Pattern_for_Fog_Computin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Fog Computing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511" r="1511"/>
          <a:stretch>
            <a:fillRect/>
          </a:stretch>
        </p:blipFill>
        <p:spPr>
          <a:xfrm>
            <a:off x="0" y="-30163"/>
            <a:ext cx="9144000" cy="4914901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200" dirty="0"/>
              <a:t>	</a:t>
            </a:r>
          </a:p>
          <a:p>
            <a:r>
              <a:rPr lang="en-US" sz="1800" dirty="0"/>
              <a:t>	</a:t>
            </a:r>
            <a:r>
              <a:rPr lang="en-US" sz="2400" dirty="0"/>
              <a:t>… Cloud Computing at the Edge of the Network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4982965" y="6611779"/>
            <a:ext cx="519358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https://commons.wikimedia.org/wiki/File:Golden_Gate_Bridge_fog_2014.jpg</a:t>
            </a:r>
          </a:p>
        </p:txBody>
      </p:sp>
    </p:spTree>
    <p:extLst>
      <p:ext uri="{BB962C8B-B14F-4D97-AF65-F5344CB8AC3E}">
        <p14:creationId xmlns:p14="http://schemas.microsoft.com/office/powerpoint/2010/main" val="1693403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7055" y="6406878"/>
            <a:ext cx="56251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504C48"/>
                </a:solidFill>
                <a:latin typeface="Helvetica Neue"/>
              </a:rPr>
              <a:t>Yow Conference Dec 2013 Netflix Workshop </a:t>
            </a:r>
            <a:endParaRPr lang="en-US" sz="1400" b="0" i="0" dirty="0">
              <a:solidFill>
                <a:srgbClr val="504C48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246338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747" y="1777212"/>
            <a:ext cx="7896225" cy="29337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Netflix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9335" y="4721187"/>
            <a:ext cx="7089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IX – Internet Exchange Points</a:t>
            </a:r>
          </a:p>
          <a:p>
            <a:r>
              <a:rPr lang="en-US" dirty="0"/>
              <a:t>SFI – Settlement Free Peering</a:t>
            </a:r>
          </a:p>
          <a:p>
            <a:r>
              <a:rPr lang="en-US" dirty="0"/>
              <a:t>OCA – Open Connect Appliance</a:t>
            </a:r>
          </a:p>
        </p:txBody>
      </p:sp>
      <p:pic>
        <p:nvPicPr>
          <p:cNvPr id="1026" name="Picture 2" descr="How Netflix works? What happens when you watch stuff on Netflix?">
            <a:extLst>
              <a:ext uri="{FF2B5EF4-FFF2-40B4-BE49-F238E27FC236}">
                <a16:creationId xmlns:a16="http://schemas.microsoft.com/office/drawing/2014/main" id="{2BF978C3-E918-4B66-941C-4F6B43BB5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478" y="4652033"/>
            <a:ext cx="324802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500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Exemplars:  Real-time Mapping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Initially, Maps were static.  You generated a map with directions and printed it.</a:t>
            </a:r>
          </a:p>
          <a:p>
            <a:r>
              <a:rPr lang="en-US" dirty="0"/>
              <a:t>2005:  Google Maps introduced.  </a:t>
            </a:r>
          </a:p>
          <a:p>
            <a:r>
              <a:rPr lang="en-US" dirty="0"/>
              <a:t>2007:  Real-time traffic data integrated</a:t>
            </a:r>
          </a:p>
          <a:p>
            <a:r>
              <a:rPr lang="en-US" dirty="0"/>
              <a:t>2007: Street View added</a:t>
            </a:r>
          </a:p>
          <a:p>
            <a:r>
              <a:rPr lang="en-US" dirty="0"/>
              <a:t>2008:  Android App released w/ turn by turn navigation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Interesting article about putting the data into Google Maps:</a:t>
            </a:r>
          </a:p>
          <a:p>
            <a:pPr lvl="1"/>
            <a:r>
              <a:rPr lang="en-US" dirty="0">
                <a:hlinkClick r:id="rId3"/>
              </a:rPr>
              <a:t>How Google Builds Its Maps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2" descr="https://cdn.vox-cdn.com/thumbor/e_nUC5kRtfhtbfmlJW7KNDZnFwQ=/0x0:500x347/1200x0/filters:focal(0x0:500x347):no_upscale()/cdn.vox-cdn.com/uploads/chorus_asset/file/6416305/copy-of-feb8_2005-launchsite-png.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75" y="2573013"/>
            <a:ext cx="4447236" cy="3086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009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807332" cy="1450757"/>
          </a:xfrm>
        </p:spPr>
        <p:txBody>
          <a:bodyPr/>
          <a:lstStyle/>
          <a:p>
            <a:r>
              <a:rPr lang="en-US" dirty="0"/>
              <a:t>Fog Computing Characteristics: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b="1" dirty="0"/>
              <a:t>Low Latency </a:t>
            </a:r>
            <a:r>
              <a:rPr lang="en-US" sz="2400" dirty="0"/>
              <a:t>– Video Delivery, Navigation Information</a:t>
            </a:r>
          </a:p>
          <a:p>
            <a:pPr lvl="1"/>
            <a:r>
              <a:rPr lang="en-US" sz="2400" b="1" dirty="0"/>
              <a:t>Location Awareness </a:t>
            </a:r>
            <a:r>
              <a:rPr lang="en-US" sz="2400" dirty="0"/>
              <a:t>– Traffic Lights, Navigation, Sensor Networks</a:t>
            </a:r>
          </a:p>
          <a:p>
            <a:pPr lvl="1"/>
            <a:r>
              <a:rPr lang="en-US" sz="2400" b="1" dirty="0"/>
              <a:t>Wide-spread Geographical Distribution</a:t>
            </a:r>
          </a:p>
          <a:p>
            <a:pPr lvl="1"/>
            <a:r>
              <a:rPr lang="en-US" sz="2400" b="1" dirty="0"/>
              <a:t>Mobility</a:t>
            </a:r>
            <a:r>
              <a:rPr lang="en-US" sz="2400" dirty="0"/>
              <a:t> – Fitness Trackers, Phones and Vehicles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72932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673768" cy="1450757"/>
          </a:xfrm>
        </p:spPr>
        <p:txBody>
          <a:bodyPr/>
          <a:lstStyle/>
          <a:p>
            <a:r>
              <a:rPr lang="en-US" dirty="0"/>
              <a:t>Fog Computing Characteristics: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b="1" dirty="0"/>
              <a:t>Very Large Number of Nodes</a:t>
            </a:r>
            <a:endParaRPr lang="en-US" sz="24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2013" y="2601527"/>
            <a:ext cx="7543800" cy="29895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62021" y="5672965"/>
            <a:ext cx="3233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IoT</a:t>
            </a:r>
            <a:r>
              <a:rPr lang="en-US" sz="2400" dirty="0"/>
              <a:t> Device Connections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3646170" y="6496661"/>
            <a:ext cx="55928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prstClr val="white"/>
                </a:solidFill>
              </a:rPr>
              <a:t>https://d110erj175o600.cloudfront.net/upload/images/06_2017/170615153722.pdf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952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807332" cy="1450757"/>
          </a:xfrm>
        </p:spPr>
        <p:txBody>
          <a:bodyPr/>
          <a:lstStyle/>
          <a:p>
            <a:r>
              <a:rPr lang="en-US" dirty="0"/>
              <a:t>Fog Computing Characteristics: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dirty="0"/>
              <a:t>Predominance of </a:t>
            </a:r>
            <a:r>
              <a:rPr lang="en-US" sz="2400" b="1" dirty="0"/>
              <a:t>Wireless Access</a:t>
            </a:r>
            <a:br>
              <a:rPr lang="en-US" sz="2400" b="1" dirty="0"/>
            </a:br>
            <a:br>
              <a:rPr lang="en-US" sz="2400" b="1" dirty="0"/>
            </a:br>
            <a:br>
              <a:rPr lang="en-US" sz="2400" b="1" dirty="0"/>
            </a:br>
            <a:br>
              <a:rPr lang="en-US" sz="2400" b="1" dirty="0"/>
            </a:br>
            <a:br>
              <a:rPr lang="en-US" sz="2400" b="1" dirty="0"/>
            </a:br>
            <a:endParaRPr lang="en-US" sz="2400" b="1" dirty="0"/>
          </a:p>
          <a:p>
            <a:pPr lvl="1"/>
            <a:endParaRPr lang="en-US" sz="2400" b="1" dirty="0"/>
          </a:p>
          <a:p>
            <a:pPr lvl="1"/>
            <a:endParaRPr lang="en-US" sz="2400" b="1" dirty="0"/>
          </a:p>
          <a:p>
            <a:pPr lvl="1"/>
            <a:r>
              <a:rPr lang="en-US" sz="2400" dirty="0"/>
              <a:t>Strong presence of </a:t>
            </a:r>
            <a:r>
              <a:rPr lang="en-US" sz="2400" b="1" dirty="0"/>
              <a:t>Streaming</a:t>
            </a:r>
            <a:r>
              <a:rPr lang="en-US" sz="2400" dirty="0"/>
              <a:t> and </a:t>
            </a:r>
            <a:r>
              <a:rPr lang="en-US" sz="2400" b="1" dirty="0"/>
              <a:t>Real-time Applications</a:t>
            </a:r>
          </a:p>
          <a:p>
            <a:pPr lvl="1"/>
            <a:r>
              <a:rPr lang="en-US" sz="2400" b="1" dirty="0"/>
              <a:t>Heterogeneity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181" y="2228368"/>
            <a:ext cx="4772025" cy="22574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09317" y="6509350"/>
            <a:ext cx="54298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prstClr val="white"/>
                </a:solidFill>
              </a:rPr>
              <a:t>www.sandvine.com/hubfs/downloads/phenomena/2018-phenomena-report.pdf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56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Architectural Drivers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Low Latency / Real Time Response </a:t>
            </a:r>
            <a:r>
              <a:rPr lang="en-US" dirty="0"/>
              <a:t>– Device will want near real-time response for content delivery and actionable information</a:t>
            </a:r>
          </a:p>
          <a:p>
            <a:r>
              <a:rPr lang="en-US" b="1" dirty="0"/>
              <a:t>Dynamic Number of Nodes  </a:t>
            </a:r>
            <a:r>
              <a:rPr lang="en-US" dirty="0"/>
              <a:t>-- Number of devices within the Fog is dynamic.  System must be able to handle large number of devices joining and leaving the Fog</a:t>
            </a:r>
          </a:p>
          <a:p>
            <a:r>
              <a:rPr lang="en-US" b="1" dirty="0"/>
              <a:t>Highly Mobile Nodes </a:t>
            </a:r>
            <a:r>
              <a:rPr lang="en-US" dirty="0"/>
              <a:t>– Nodes will be entering and exiting the Fog and the Fog must adapt and continue to perform</a:t>
            </a:r>
          </a:p>
          <a:p>
            <a:r>
              <a:rPr lang="en-US" b="1" dirty="0"/>
              <a:t>Diverse Set of Failure Modes </a:t>
            </a:r>
            <a:r>
              <a:rPr lang="en-US" dirty="0"/>
              <a:t>– Wide range of devices with varying levels of sophistication mean there will be many failure modes that need to be seamlessly handled</a:t>
            </a:r>
          </a:p>
          <a:p>
            <a:r>
              <a:rPr lang="en-US" b="1" dirty="0"/>
              <a:t>Security</a:t>
            </a:r>
            <a:r>
              <a:rPr lang="en-US" dirty="0"/>
              <a:t> – Access control</a:t>
            </a:r>
          </a:p>
        </p:txBody>
      </p:sp>
    </p:spTree>
    <p:extLst>
      <p:ext uri="{BB962C8B-B14F-4D97-AF65-F5344CB8AC3E}">
        <p14:creationId xmlns:p14="http://schemas.microsoft.com/office/powerpoint/2010/main" val="1878893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673" y="153040"/>
            <a:ext cx="7543800" cy="1450757"/>
          </a:xfrm>
        </p:spPr>
        <p:txBody>
          <a:bodyPr/>
          <a:lstStyle/>
          <a:p>
            <a:r>
              <a:rPr lang="en-US" dirty="0"/>
              <a:t>Layered Pattern</a:t>
            </a:r>
            <a:br>
              <a:rPr lang="en-US" dirty="0"/>
            </a:br>
            <a:r>
              <a:rPr lang="en-US" dirty="0"/>
              <a:t>for Fog Computing: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047" y="153039"/>
            <a:ext cx="4105655" cy="613894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33" y="1770936"/>
            <a:ext cx="3626778" cy="45210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44238" y="6459127"/>
            <a:ext cx="57997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dirty="0">
                <a:solidFill>
                  <a:prstClr val="white"/>
                </a:solidFill>
              </a:rPr>
              <a:t>Fog Computing: Survey of Trends, Architectures, Requirements, and Research Directions</a:t>
            </a:r>
            <a:endParaRPr lang="en-US" sz="3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9598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15" y="143836"/>
            <a:ext cx="9032126" cy="567133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04301" y="6409052"/>
            <a:ext cx="25119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https://arxiv.org/pdf/1701.01090.pdf</a:t>
            </a:r>
          </a:p>
        </p:txBody>
      </p:sp>
    </p:spTree>
    <p:extLst>
      <p:ext uri="{BB962C8B-B14F-4D97-AF65-F5344CB8AC3E}">
        <p14:creationId xmlns:p14="http://schemas.microsoft.com/office/powerpoint/2010/main" val="2406560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Fog </a:t>
            </a:r>
            <a:r>
              <a:rPr lang="en-US"/>
              <a:t>Computing Pattern: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725" y="1836818"/>
            <a:ext cx="5215366" cy="449875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184296" y="6476123"/>
            <a:ext cx="19597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A Pattern for Fog Computing</a:t>
            </a:r>
          </a:p>
        </p:txBody>
      </p:sp>
    </p:spTree>
    <p:extLst>
      <p:ext uri="{BB962C8B-B14F-4D97-AF65-F5344CB8AC3E}">
        <p14:creationId xmlns:p14="http://schemas.microsoft.com/office/powerpoint/2010/main" val="671483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Computing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1" u="sng" dirty="0"/>
              <a:t>AWS definition</a:t>
            </a:r>
            <a:r>
              <a:rPr lang="en-US" dirty="0"/>
              <a:t>:</a:t>
            </a:r>
          </a:p>
          <a:p>
            <a:r>
              <a:rPr lang="en-US" dirty="0"/>
              <a:t>The </a:t>
            </a:r>
            <a:r>
              <a:rPr lang="en-US" b="1" dirty="0"/>
              <a:t>on-demand delivery </a:t>
            </a:r>
            <a:r>
              <a:rPr lang="en-US" dirty="0"/>
              <a:t>of</a:t>
            </a:r>
            <a:r>
              <a:rPr lang="en-US" b="1" dirty="0"/>
              <a:t> compute power</a:t>
            </a:r>
            <a:r>
              <a:rPr lang="en-US" dirty="0"/>
              <a:t>, </a:t>
            </a:r>
            <a:r>
              <a:rPr lang="en-US" b="1" dirty="0"/>
              <a:t>database storage</a:t>
            </a:r>
            <a:r>
              <a:rPr lang="en-US" dirty="0"/>
              <a:t>, </a:t>
            </a:r>
            <a:r>
              <a:rPr lang="en-US" b="1" dirty="0"/>
              <a:t>applications</a:t>
            </a:r>
            <a:r>
              <a:rPr lang="en-US" dirty="0"/>
              <a:t>, and other IT resources through a cloud services platform via the internet with </a:t>
            </a:r>
            <a:r>
              <a:rPr lang="en-US" b="1" dirty="0"/>
              <a:t>pay-as-you-go</a:t>
            </a:r>
            <a:r>
              <a:rPr lang="en-US" dirty="0"/>
              <a:t> pricing.</a:t>
            </a:r>
          </a:p>
          <a:p>
            <a:endParaRPr lang="en-US" dirty="0"/>
          </a:p>
          <a:p>
            <a:r>
              <a:rPr lang="en-US" dirty="0"/>
              <a:t>OPEX – operational expense model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239" y="2123279"/>
            <a:ext cx="4418929" cy="375608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26280" y="6472685"/>
            <a:ext cx="56025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https://commons.wikimedia.org/wiki/File:Cloud_computing_layers.svg</a:t>
            </a:r>
          </a:p>
        </p:txBody>
      </p:sp>
    </p:spTree>
    <p:extLst>
      <p:ext uri="{BB962C8B-B14F-4D97-AF65-F5344CB8AC3E}">
        <p14:creationId xmlns:p14="http://schemas.microsoft.com/office/powerpoint/2010/main" val="29430235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1D1C7-9173-414B-BEB6-1F4F9F49D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Assignment: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19D95-399A-40DE-B558-419AA3730C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 Pattern for Fog Computing: </a:t>
            </a:r>
            <a:r>
              <a:rPr lang="en-US" dirty="0">
                <a:hlinkClick r:id="rId2"/>
              </a:rPr>
              <a:t>https://www.researchgate.net/publication/314101893_A_Pattern_for_Fog_Computing</a:t>
            </a:r>
            <a:endParaRPr lang="en-US" dirty="0"/>
          </a:p>
          <a:p>
            <a:endParaRPr lang="en-US" dirty="0"/>
          </a:p>
          <a:p>
            <a:r>
              <a:rPr lang="en-US" dirty="0"/>
              <a:t>Be prepared to address a couple questions about this paper on Friday</a:t>
            </a:r>
            <a:r>
              <a:rPr lang="en-US"/>
              <a:t>, November 13.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859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ECC0EF75-970F-2345-909E-A79AAFBFA6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 trans="18000" intensity="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4257" y="74832"/>
            <a:ext cx="3749079" cy="61885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CC3D5B-6976-1E08-AF76-3CC542C4CC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1936" y="418454"/>
            <a:ext cx="4167807" cy="57007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0543EE2-0A8A-3A6F-63C7-83D6DC38EA2C}"/>
              </a:ext>
            </a:extLst>
          </p:cNvPr>
          <p:cNvSpPr txBox="1"/>
          <p:nvPr/>
        </p:nvSpPr>
        <p:spPr>
          <a:xfrm>
            <a:off x="3195233" y="6500784"/>
            <a:ext cx="579895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https://www.nytimes.com/athletic/5925844/2024/11/16/netflix-buffering-freezing-jake-paul-mike-tyson/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21FA8C-1755-9ECF-3D24-1A430F392027}"/>
              </a:ext>
            </a:extLst>
          </p:cNvPr>
          <p:cNvSpPr txBox="1"/>
          <p:nvPr/>
        </p:nvSpPr>
        <p:spPr>
          <a:xfrm>
            <a:off x="657761" y="1197094"/>
            <a:ext cx="341479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Why isn’t Cloud Computing sufficient for some applications?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FA7408-3DCF-C415-94CF-26A702FBB8CB}"/>
              </a:ext>
            </a:extLst>
          </p:cNvPr>
          <p:cNvSpPr/>
          <p:nvPr/>
        </p:nvSpPr>
        <p:spPr>
          <a:xfrm>
            <a:off x="7315200" y="2213674"/>
            <a:ext cx="1131376" cy="170481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C86255-04A0-287D-3CDD-92F31F7B53EC}"/>
              </a:ext>
            </a:extLst>
          </p:cNvPr>
          <p:cNvSpPr/>
          <p:nvPr/>
        </p:nvSpPr>
        <p:spPr>
          <a:xfrm>
            <a:off x="4572000" y="2404441"/>
            <a:ext cx="3146156" cy="170481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BDE4506-0E56-796B-E3C5-5B2B31F7ADAC}"/>
              </a:ext>
            </a:extLst>
          </p:cNvPr>
          <p:cNvSpPr/>
          <p:nvPr/>
        </p:nvSpPr>
        <p:spPr>
          <a:xfrm>
            <a:off x="5062777" y="1184177"/>
            <a:ext cx="2825860" cy="170481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868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Edge of the Cloud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Why isn’t cloud computing sufficient for some applications? </a:t>
            </a:r>
          </a:p>
          <a:p>
            <a:pPr lvl="1"/>
            <a:r>
              <a:rPr lang="en-US" b="1" dirty="0"/>
              <a:t>Latency</a:t>
            </a:r>
            <a:r>
              <a:rPr lang="en-US" dirty="0"/>
              <a:t> – Real-time interaction</a:t>
            </a:r>
          </a:p>
          <a:p>
            <a:pPr lvl="2"/>
            <a:r>
              <a:rPr lang="en-US" dirty="0"/>
              <a:t>Video Streaming – Movies, Video Conferencing</a:t>
            </a:r>
          </a:p>
          <a:p>
            <a:pPr lvl="2"/>
            <a:r>
              <a:rPr lang="en-US" dirty="0"/>
              <a:t>Gaming – Role playing games</a:t>
            </a:r>
          </a:p>
          <a:p>
            <a:pPr lvl="2"/>
            <a:r>
              <a:rPr lang="en-US" dirty="0"/>
              <a:t>Augmented Reality – Pokémon Go</a:t>
            </a:r>
          </a:p>
          <a:p>
            <a:pPr lvl="1"/>
            <a:r>
              <a:rPr lang="en-US" b="1" dirty="0"/>
              <a:t>Geographical Distribution </a:t>
            </a:r>
            <a:r>
              <a:rPr lang="en-US" dirty="0"/>
              <a:t>– Widely distributed deployments</a:t>
            </a:r>
          </a:p>
          <a:p>
            <a:pPr lvl="2"/>
            <a:r>
              <a:rPr lang="en-US" dirty="0"/>
              <a:t>Massively Multiplayer Online Real-time Games</a:t>
            </a:r>
          </a:p>
          <a:p>
            <a:pPr lvl="2"/>
            <a:r>
              <a:rPr lang="en-US" dirty="0"/>
              <a:t>Route Planning / Traffic </a:t>
            </a:r>
          </a:p>
          <a:p>
            <a:pPr lvl="1"/>
            <a:r>
              <a:rPr lang="en-US" b="1" dirty="0"/>
              <a:t>Mobile Deployment </a:t>
            </a:r>
            <a:r>
              <a:rPr lang="en-US" dirty="0"/>
              <a:t>– Nodes will be moving</a:t>
            </a:r>
          </a:p>
          <a:p>
            <a:pPr lvl="2"/>
            <a:r>
              <a:rPr lang="en-US" dirty="0"/>
              <a:t>Cell phones</a:t>
            </a:r>
          </a:p>
          <a:p>
            <a:pPr lvl="2"/>
            <a:r>
              <a:rPr lang="en-US" dirty="0"/>
              <a:t>Vehicles</a:t>
            </a:r>
          </a:p>
          <a:p>
            <a:pPr lvl="1"/>
            <a:r>
              <a:rPr lang="en-US" b="1" dirty="0"/>
              <a:t>Large number of Nodes</a:t>
            </a:r>
          </a:p>
          <a:p>
            <a:pPr lvl="2"/>
            <a:r>
              <a:rPr lang="en-US" dirty="0"/>
              <a:t>Networks of sensor nodes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748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Fog Computing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564" y="1900721"/>
            <a:ext cx="46141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Fog platform provides low-latency virtualized services and is linked to the Cloud Computing infrastructure.</a:t>
            </a:r>
          </a:p>
          <a:p>
            <a:endParaRPr lang="en-US" dirty="0"/>
          </a:p>
          <a:p>
            <a:r>
              <a:rPr lang="en-US" dirty="0"/>
              <a:t>Edge devices request compute, storage and communication services from the Fog.  The Fog provides local, low-latency response to these requests and forwards relevant data for computationally intensive processing.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7689" y="952388"/>
            <a:ext cx="4208807" cy="51653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77256" y="6518094"/>
            <a:ext cx="56667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Fog Computing: Survey of Trends, Architectures, Requirements, and Research Directions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408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Exemplars:  Content Delivery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Netflix </a:t>
            </a:r>
            <a:r>
              <a:rPr lang="en-US" dirty="0"/>
              <a:t>– evolving business model.  </a:t>
            </a:r>
          </a:p>
          <a:p>
            <a:pPr lvl="1"/>
            <a:r>
              <a:rPr lang="en-US" dirty="0"/>
              <a:t>1998:  Initially mail order DVDs, competing with Blockbuster brick and mortar stores.</a:t>
            </a:r>
          </a:p>
          <a:p>
            <a:pPr lvl="2"/>
            <a:r>
              <a:rPr lang="en-US" dirty="0"/>
              <a:t>Order on-line</a:t>
            </a:r>
          </a:p>
          <a:p>
            <a:pPr lvl="2"/>
            <a:r>
              <a:rPr lang="en-US" dirty="0"/>
              <a:t>DVDs delivered by mail</a:t>
            </a:r>
          </a:p>
          <a:p>
            <a:pPr lvl="1"/>
            <a:r>
              <a:rPr lang="en-US" dirty="0"/>
              <a:t>2007:  Started deliver content via internet</a:t>
            </a:r>
          </a:p>
          <a:p>
            <a:pPr lvl="1"/>
            <a:r>
              <a:rPr lang="en-US" dirty="0"/>
              <a:t>2011:  Development of Open Content Delivery – a network set up to move content closer to the consumer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Business Model: </a:t>
            </a:r>
          </a:p>
          <a:p>
            <a:pPr lvl="2"/>
            <a:r>
              <a:rPr lang="en-US" dirty="0"/>
              <a:t>Subscription Service</a:t>
            </a:r>
          </a:p>
          <a:p>
            <a:pPr lvl="2"/>
            <a:r>
              <a:rPr lang="en-US" dirty="0"/>
              <a:t>Delivery of the content you want, when  you want it.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Cloud computing supported– Billing, Content Delivery Network, big data analytics, understanding usage patterns and where content needs to be placed for fast delivery.</a:t>
            </a:r>
          </a:p>
          <a:p>
            <a:pPr marL="201168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90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scale this?</a:t>
            </a:r>
          </a:p>
        </p:txBody>
      </p:sp>
      <p:pic>
        <p:nvPicPr>
          <p:cNvPr id="5122" name="Picture 2" descr="Image result for number of netflix subscribers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69" y="1879938"/>
            <a:ext cx="6186981" cy="440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31850" y="3345196"/>
            <a:ext cx="27402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Back Office Support can still be done in the cloud.</a:t>
            </a:r>
          </a:p>
          <a:p>
            <a:endParaRPr lang="en-US" dirty="0"/>
          </a:p>
          <a:p>
            <a:r>
              <a:rPr lang="en-US" dirty="0"/>
              <a:t>But how do you do content delivery?</a:t>
            </a:r>
          </a:p>
        </p:txBody>
      </p:sp>
    </p:spTree>
    <p:extLst>
      <p:ext uri="{BB962C8B-B14F-4D97-AF65-F5344CB8AC3E}">
        <p14:creationId xmlns:p14="http://schemas.microsoft.com/office/powerpoint/2010/main" val="2327384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995FB-82CE-2C76-7CE3-6898978DC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14E245-631C-21B5-EDE9-35AE3E869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737361"/>
            <a:ext cx="7543800" cy="423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561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7859" y="353477"/>
            <a:ext cx="5527497" cy="58334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3477"/>
            <a:ext cx="2575389" cy="59857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47661" y="6474560"/>
            <a:ext cx="58305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https://www.sandvine.com/hubfs/downloads/phenomena/2018-phenomena-report.pdf</a:t>
            </a:r>
          </a:p>
        </p:txBody>
      </p:sp>
    </p:spTree>
    <p:extLst>
      <p:ext uri="{BB962C8B-B14F-4D97-AF65-F5344CB8AC3E}">
        <p14:creationId xmlns:p14="http://schemas.microsoft.com/office/powerpoint/2010/main" val="406996603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cture 1 Requirements and Architecture Life Cycle.pptx" id="{64B6B06E-DE09-4C01-8852-A2161AE26D2A}" vid="{26D9DB68-5C85-412F-844F-3FF00FBBE5D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SWEN440</Template>
  <TotalTime>11484</TotalTime>
  <Words>849</Words>
  <Application>Microsoft Office PowerPoint</Application>
  <PresentationFormat>On-screen Show (4:3)</PresentationFormat>
  <Paragraphs>110</Paragraphs>
  <Slides>20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Helvetica Neue</vt:lpstr>
      <vt:lpstr>Arial</vt:lpstr>
      <vt:lpstr>Calibri</vt:lpstr>
      <vt:lpstr>Calibri Light</vt:lpstr>
      <vt:lpstr>Times New Roman</vt:lpstr>
      <vt:lpstr>Retrospect</vt:lpstr>
      <vt:lpstr>Fog Computing</vt:lpstr>
      <vt:lpstr>Cloud Computing</vt:lpstr>
      <vt:lpstr>PowerPoint Presentation</vt:lpstr>
      <vt:lpstr>The Edge of the Cloud</vt:lpstr>
      <vt:lpstr>Fog Computing </vt:lpstr>
      <vt:lpstr>Exemplars:  Content Delivery</vt:lpstr>
      <vt:lpstr>How do you scale this?</vt:lpstr>
      <vt:lpstr>2024</vt:lpstr>
      <vt:lpstr>PowerPoint Presentation</vt:lpstr>
      <vt:lpstr>PowerPoint Presentation</vt:lpstr>
      <vt:lpstr>Netflix</vt:lpstr>
      <vt:lpstr>Exemplars:  Real-time Mapping</vt:lpstr>
      <vt:lpstr>Fog Computing Characteristics:</vt:lpstr>
      <vt:lpstr>Fog Computing Characteristics:</vt:lpstr>
      <vt:lpstr>Fog Computing Characteristics:</vt:lpstr>
      <vt:lpstr>Architectural Drivers</vt:lpstr>
      <vt:lpstr>Layered Pattern for Fog Computing:</vt:lpstr>
      <vt:lpstr>PowerPoint Presentation</vt:lpstr>
      <vt:lpstr>Fog Computing Pattern:</vt:lpstr>
      <vt:lpstr>Reading Assignment:</vt:lpstr>
    </vt:vector>
  </TitlesOfParts>
  <Company>University of Alabama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wstumbo</dc:creator>
  <cp:lastModifiedBy>William Stumbo</cp:lastModifiedBy>
  <cp:revision>67</cp:revision>
  <dcterms:created xsi:type="dcterms:W3CDTF">2018-11-22T16:36:10Z</dcterms:created>
  <dcterms:modified xsi:type="dcterms:W3CDTF">2024-11-21T13:19:46Z</dcterms:modified>
</cp:coreProperties>
</file>